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3" r:id="rId3"/>
    <p:sldId id="264" r:id="rId4"/>
    <p:sldId id="265" r:id="rId5"/>
    <p:sldId id="266" r:id="rId6"/>
    <p:sldId id="259" r:id="rId7"/>
    <p:sldId id="257" r:id="rId8"/>
    <p:sldId id="267"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FA86"/>
    <a:srgbClr val="FF3399"/>
    <a:srgbClr val="00569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13" autoAdjust="0"/>
  </p:normalViewPr>
  <p:slideViewPr>
    <p:cSldViewPr>
      <p:cViewPr varScale="1">
        <p:scale>
          <a:sx n="110" d="100"/>
          <a:sy n="110" d="100"/>
        </p:scale>
        <p:origin x="-16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126F77-DABC-4302-8995-9D24D39612F5}" type="datetimeFigureOut">
              <a:rPr lang="en-US" smtClean="0"/>
              <a:pPr/>
              <a:t>11/15/2012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24413B-C84E-4AD5-BE24-C9F83D79D45A}"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24413B-C84E-4AD5-BE24-C9F83D79D45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24413B-C84E-4AD5-BE24-C9F83D79D45A}" type="slidenum">
              <a:rPr lang="en-US" smtClean="0"/>
              <a:pPr/>
              <a:t>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86D5CE-810C-4ED7-8E28-C5CB30E6040D}" type="datetimeFigureOut">
              <a:rPr lang="en-US" smtClean="0"/>
              <a:pPr/>
              <a:t>11/15/2012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0282B-9298-44D6-A4BA-2CEBD0BE4A4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76FA8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86D5CE-810C-4ED7-8E28-C5CB30E6040D}" type="datetimeFigureOut">
              <a:rPr lang="en-US" smtClean="0"/>
              <a:pPr/>
              <a:t>11/15/2012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D0282B-9298-44D6-A4BA-2CEBD0BE4A4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7" name="Title 6"/>
          <p:cNvSpPr>
            <a:spLocks noGrp="1"/>
          </p:cNvSpPr>
          <p:nvPr>
            <p:ph type="ctrTitle"/>
          </p:nvPr>
        </p:nvSpPr>
        <p:spPr>
          <a:xfrm rot="19795335">
            <a:off x="-501365" y="1389731"/>
            <a:ext cx="9178087" cy="2039783"/>
          </a:xfrm>
        </p:spPr>
        <p:txBody>
          <a:bodyPr>
            <a:noAutofit/>
          </a:bodyPr>
          <a:lstStyle/>
          <a:p>
            <a:pPr algn="l"/>
            <a:r>
              <a:rPr lang="en-US" sz="9600" dirty="0" smtClean="0">
                <a:solidFill>
                  <a:srgbClr val="C00000"/>
                </a:solidFill>
                <a:latin typeface="Vladimir Script" pitchFamily="66" charset="0"/>
              </a:rPr>
              <a:t>     </a:t>
            </a:r>
            <a:br>
              <a:rPr lang="en-US" sz="9600" dirty="0" smtClean="0">
                <a:solidFill>
                  <a:srgbClr val="C00000"/>
                </a:solidFill>
                <a:latin typeface="Vladimir Script" pitchFamily="66" charset="0"/>
              </a:rPr>
            </a:br>
            <a:r>
              <a:rPr lang="en-US" sz="9600" dirty="0" smtClean="0">
                <a:solidFill>
                  <a:srgbClr val="C00000"/>
                </a:solidFill>
                <a:latin typeface="Vladimir Script" pitchFamily="66" charset="0"/>
              </a:rPr>
              <a:t>          Pablo Picasso</a:t>
            </a:r>
            <a:r>
              <a:rPr lang="en-US" sz="2400" dirty="0" smtClean="0">
                <a:solidFill>
                  <a:srgbClr val="C00000"/>
                </a:solidFill>
                <a:latin typeface="Vladimir Script" pitchFamily="66" charset="0"/>
              </a:rPr>
              <a:t/>
            </a:r>
            <a:br>
              <a:rPr lang="en-US" sz="2400" dirty="0" smtClean="0">
                <a:solidFill>
                  <a:srgbClr val="C00000"/>
                </a:solidFill>
                <a:latin typeface="Vladimir Script" pitchFamily="66" charset="0"/>
              </a:rPr>
            </a:br>
            <a:r>
              <a:rPr lang="en-US" sz="2400" dirty="0" smtClean="0">
                <a:solidFill>
                  <a:srgbClr val="C00000"/>
                </a:solidFill>
                <a:latin typeface="Vladimir Script" pitchFamily="66" charset="0"/>
              </a:rPr>
              <a:t>                                                    October 25, 1881 – April 8, 1973                                         </a:t>
            </a:r>
            <a:r>
              <a:rPr lang="en-US" sz="9600" dirty="0" smtClean="0">
                <a:solidFill>
                  <a:srgbClr val="C00000"/>
                </a:solidFill>
                <a:latin typeface="Vladimir Script" pitchFamily="66" charset="0"/>
              </a:rPr>
              <a:t/>
            </a:r>
            <a:br>
              <a:rPr lang="en-US" sz="9600" dirty="0" smtClean="0">
                <a:solidFill>
                  <a:srgbClr val="C00000"/>
                </a:solidFill>
                <a:latin typeface="Vladimir Script" pitchFamily="66" charset="0"/>
              </a:rPr>
            </a:br>
            <a:r>
              <a:rPr lang="en-US" sz="9600" dirty="0" smtClean="0">
                <a:solidFill>
                  <a:srgbClr val="C00000"/>
                </a:solidFill>
                <a:latin typeface="Vladimir Script" pitchFamily="66" charset="0"/>
              </a:rPr>
              <a:t> </a:t>
            </a:r>
            <a:endParaRPr lang="en-US" sz="9600" dirty="0">
              <a:solidFill>
                <a:srgbClr val="C00000"/>
              </a:solidFill>
              <a:latin typeface="Vladimir Script" pitchFamily="66" charset="0"/>
            </a:endParaRPr>
          </a:p>
        </p:txBody>
      </p:sp>
      <p:sp>
        <p:nvSpPr>
          <p:cNvPr id="8" name="Subtitle 7"/>
          <p:cNvSpPr>
            <a:spLocks noGrp="1"/>
          </p:cNvSpPr>
          <p:nvPr>
            <p:ph type="subTitle" idx="1"/>
          </p:nvPr>
        </p:nvSpPr>
        <p:spPr>
          <a:xfrm rot="8969711" flipV="1">
            <a:off x="1927115" y="2542570"/>
            <a:ext cx="7717650" cy="774877"/>
          </a:xfrm>
        </p:spPr>
        <p:txBody>
          <a:bodyPr>
            <a:normAutofit lnSpcReduction="10000"/>
          </a:bodyPr>
          <a:lstStyle/>
          <a:p>
            <a:r>
              <a:rPr lang="en-US" sz="4800" dirty="0" smtClean="0">
                <a:solidFill>
                  <a:schemeClr val="accent5">
                    <a:lumMod val="50000"/>
                  </a:schemeClr>
                </a:solidFill>
                <a:latin typeface="Vladimir Script" pitchFamily="66" charset="0"/>
              </a:rPr>
              <a:t>By Daniel Liss</a:t>
            </a:r>
            <a:endParaRPr lang="en-US" sz="4800" dirty="0">
              <a:solidFill>
                <a:schemeClr val="accent5">
                  <a:lumMod val="50000"/>
                </a:schemeClr>
              </a:solidFill>
              <a:latin typeface="Vladimir Script" pitchFamily="66" charset="0"/>
            </a:endParaRPr>
          </a:p>
        </p:txBody>
      </p:sp>
      <p:sp>
        <p:nvSpPr>
          <p:cNvPr id="9" name="Isosceles Triangle 8"/>
          <p:cNvSpPr/>
          <p:nvPr/>
        </p:nvSpPr>
        <p:spPr>
          <a:xfrm>
            <a:off x="0" y="1447800"/>
            <a:ext cx="9144000" cy="5410200"/>
          </a:xfrm>
          <a:prstGeom prst="triangle">
            <a:avLst>
              <a:gd name="adj"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1" y="0"/>
            <a:ext cx="2522764" cy="3200400"/>
          </a:xfrm>
          <a:prstGeom prst="rect">
            <a:avLst/>
          </a:prstGeom>
          <a:noFill/>
          <a:ln w="9525">
            <a:noFill/>
            <a:miter lim="800000"/>
            <a:headEnd/>
            <a:tailEnd/>
          </a:ln>
        </p:spPr>
      </p:pic>
      <p:sp>
        <p:nvSpPr>
          <p:cNvPr id="6" name="Rectangle 5"/>
          <p:cNvSpPr/>
          <p:nvPr/>
        </p:nvSpPr>
        <p:spPr>
          <a:xfrm>
            <a:off x="5943600" y="3581400"/>
            <a:ext cx="2514600" cy="1752600"/>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3048000" y="5105400"/>
            <a:ext cx="2209800" cy="160020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5943600" y="5410200"/>
            <a:ext cx="2362200" cy="129540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4419600" y="4343400"/>
            <a:ext cx="2286000" cy="1676400"/>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648200" y="4800600"/>
            <a:ext cx="2667000" cy="1524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3886200" y="4724400"/>
            <a:ext cx="2057400" cy="12954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heckerboard(across)">
                                      <p:cBhvr>
                                        <p:cTn id="7" dur="500"/>
                                        <p:tgtEl>
                                          <p:spTgt spid="1027"/>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10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 presetClass="entr" presetSubtype="16" fill="hold" grpId="2"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ox(in)">
                                      <p:cBhvr>
                                        <p:cTn id="20" dur="500"/>
                                        <p:tgtEl>
                                          <p:spTgt spid="6"/>
                                        </p:tgtEl>
                                      </p:cBhvr>
                                    </p:animEffect>
                                  </p:childTnLst>
                                </p:cTn>
                              </p:par>
                              <p:par>
                                <p:cTn id="21" presetID="21"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4)">
                                      <p:cBhvr>
                                        <p:cTn id="23" dur="500"/>
                                        <p:tgtEl>
                                          <p:spTgt spid="10"/>
                                        </p:tgtEl>
                                      </p:cBhvr>
                                    </p:animEffect>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8"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amond(in)">
                                      <p:cBhvr>
                                        <p:cTn id="31" dur="500"/>
                                        <p:tgtEl>
                                          <p:spTgt spid="12"/>
                                        </p:tgtEl>
                                      </p:cBhvr>
                                    </p:animEffect>
                                  </p:childTnLst>
                                </p:cTn>
                              </p:par>
                            </p:childTnLst>
                          </p:cTn>
                        </p:par>
                        <p:par>
                          <p:cTn id="32" fill="hold">
                            <p:stCondLst>
                              <p:cond delay="2500"/>
                            </p:stCondLst>
                            <p:childTnLst>
                              <p:par>
                                <p:cTn id="33" presetID="5" presetClass="entr" presetSubtype="1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checkerboard(across)">
                                      <p:cBhvr>
                                        <p:cTn id="35" dur="500"/>
                                        <p:tgtEl>
                                          <p:spTgt spid="13"/>
                                        </p:tgtEl>
                                      </p:cBhvr>
                                    </p:animEffect>
                                  </p:childTnLst>
                                </p:cTn>
                              </p:par>
                            </p:childTnLst>
                          </p:cTn>
                        </p:par>
                        <p:par>
                          <p:cTn id="36" fill="hold">
                            <p:stCondLst>
                              <p:cond delay="3000"/>
                            </p:stCondLst>
                            <p:childTnLst>
                              <p:par>
                                <p:cTn id="37" presetID="4"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ox(in)">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P spid="6" grpId="2" animBg="1"/>
      <p:bldP spid="10" grpId="0" animBg="1"/>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641350"/>
          </a:xfrm>
        </p:spPr>
        <p:txBody>
          <a:bodyPr anchor="t">
            <a:noAutofit/>
          </a:bodyPr>
          <a:lstStyle/>
          <a:p>
            <a:pPr algn="ctr"/>
            <a:r>
              <a:rPr lang="en-US" sz="2400" dirty="0" smtClean="0"/>
              <a:t>Picasso’s Early Life</a:t>
            </a:r>
            <a:endParaRPr lang="en-US" sz="2400" dirty="0"/>
          </a:p>
        </p:txBody>
      </p:sp>
      <p:sp>
        <p:nvSpPr>
          <p:cNvPr id="4" name="Text Placeholder 3"/>
          <p:cNvSpPr>
            <a:spLocks noGrp="1"/>
          </p:cNvSpPr>
          <p:nvPr>
            <p:ph type="body" sz="half" idx="2"/>
          </p:nvPr>
        </p:nvSpPr>
        <p:spPr>
          <a:xfrm>
            <a:off x="457200" y="1066801"/>
            <a:ext cx="3008313" cy="2362200"/>
          </a:xfrm>
          <a:ln w="28575">
            <a:solidFill>
              <a:srgbClr val="00B0F0"/>
            </a:solidFill>
          </a:ln>
        </p:spPr>
        <p:txBody>
          <a:bodyPr/>
          <a:lstStyle/>
          <a:p>
            <a:pPr>
              <a:buFont typeface="Arial" pitchFamily="34" charset="0"/>
              <a:buChar char="•"/>
            </a:pPr>
            <a:r>
              <a:rPr lang="en-US" dirty="0" smtClean="0"/>
              <a:t>Picasso was born on October 25, 1881 in Malaga, Spain.</a:t>
            </a:r>
          </a:p>
          <a:p>
            <a:pPr>
              <a:buFont typeface="Arial" pitchFamily="34" charset="0"/>
              <a:buChar char="•"/>
            </a:pPr>
            <a:r>
              <a:rPr lang="en-US" dirty="0" smtClean="0"/>
              <a:t>His father, Don Jose, was an art teacher who helped train Picasso.  </a:t>
            </a:r>
          </a:p>
          <a:p>
            <a:pPr>
              <a:buFont typeface="Arial" pitchFamily="34" charset="0"/>
              <a:buChar char="•"/>
            </a:pPr>
            <a:r>
              <a:rPr lang="en-US" dirty="0" smtClean="0"/>
              <a:t>In school,  Picasso got punished because he drew in his books and displeased his teachers. He wasn’t a good student!</a:t>
            </a:r>
          </a:p>
          <a:p>
            <a:pPr>
              <a:buFont typeface="Arial" pitchFamily="34" charset="0"/>
              <a:buChar char="•"/>
            </a:pPr>
            <a:r>
              <a:rPr lang="en-US" dirty="0" smtClean="0"/>
              <a:t>He drew like the masters at a young age.                    </a:t>
            </a:r>
          </a:p>
          <a:p>
            <a:pPr>
              <a:buFont typeface="Arial" pitchFamily="34" charset="0"/>
              <a:buChar char="•"/>
            </a:pPr>
            <a:endParaRPr lang="en-US" dirty="0" smtClean="0"/>
          </a:p>
        </p:txBody>
      </p:sp>
      <p:pic>
        <p:nvPicPr>
          <p:cNvPr id="5" name="Picture 2"/>
          <p:cNvPicPr>
            <a:picLocks noGrp="1" noChangeAspect="1" noChangeArrowheads="1"/>
          </p:cNvPicPr>
          <p:nvPr>
            <p:ph idx="1"/>
          </p:nvPr>
        </p:nvPicPr>
        <p:blipFill>
          <a:blip r:embed="rId2" cstate="print"/>
          <a:srcRect/>
          <a:stretch>
            <a:fillRect/>
          </a:stretch>
        </p:blipFill>
        <p:spPr bwMode="auto">
          <a:xfrm>
            <a:off x="3962400" y="228600"/>
            <a:ext cx="4495800" cy="6019800"/>
          </a:xfrm>
          <a:prstGeom prst="rect">
            <a:avLst/>
          </a:prstGeom>
          <a:noFill/>
          <a:ln w="9525">
            <a:noFill/>
            <a:miter lim="800000"/>
            <a:headEnd/>
            <a:tailEnd/>
          </a:ln>
        </p:spPr>
      </p:pic>
      <p:sp>
        <p:nvSpPr>
          <p:cNvPr id="6" name="Rectangle 5"/>
          <p:cNvSpPr/>
          <p:nvPr/>
        </p:nvSpPr>
        <p:spPr>
          <a:xfrm>
            <a:off x="457200" y="4398943"/>
            <a:ext cx="3124200" cy="2031325"/>
          </a:xfrm>
          <a:prstGeom prst="rect">
            <a:avLst/>
          </a:prstGeom>
          <a:noFill/>
          <a:ln w="28575">
            <a:solidFill>
              <a:srgbClr val="00B0F0"/>
            </a:solidFill>
          </a:ln>
        </p:spPr>
        <p:txBody>
          <a:bodyPr wrap="square">
            <a:spAutoFit/>
          </a:bodyPr>
          <a:lstStyle/>
          <a:p>
            <a:r>
              <a:rPr lang="en-US" sz="1400" b="1" dirty="0" smtClean="0"/>
              <a:t>The First Communion, </a:t>
            </a:r>
            <a:r>
              <a:rPr lang="en-US" sz="1400" dirty="0" smtClean="0"/>
              <a:t>1896</a:t>
            </a:r>
            <a:br>
              <a:rPr lang="en-US" sz="1400" dirty="0" smtClean="0"/>
            </a:br>
            <a:r>
              <a:rPr lang="en-US" sz="1400" dirty="0" smtClean="0"/>
              <a:t>in the Museo Picasso, Barcelona,  Spain</a:t>
            </a:r>
          </a:p>
          <a:p>
            <a:endParaRPr lang="en-US" sz="1400" dirty="0" smtClean="0"/>
          </a:p>
          <a:p>
            <a:r>
              <a:rPr lang="en-US" sz="1400" dirty="0" smtClean="0"/>
              <a:t>I was surprised that Picasso could paint     like this because most of the books I read only showed Cubism and Cubism looks very different.</a:t>
            </a:r>
          </a:p>
          <a:p>
            <a:endParaRPr lang="en-US" sz="1400" dirty="0" smtClean="0"/>
          </a:p>
          <a:p>
            <a:endParaRPr lang="en-US" sz="1400" dirty="0"/>
          </a:p>
        </p:txBody>
      </p:sp>
    </p:spTree>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3008313" cy="901700"/>
          </a:xfrm>
        </p:spPr>
        <p:txBody>
          <a:bodyPr anchor="t" anchorCtr="0">
            <a:normAutofit/>
          </a:bodyPr>
          <a:lstStyle/>
          <a:p>
            <a:pPr algn="ctr"/>
            <a:r>
              <a:rPr lang="en-US" sz="2400" dirty="0" smtClean="0">
                <a:solidFill>
                  <a:srgbClr val="0070C0"/>
                </a:solidFill>
              </a:rPr>
              <a:t>Picasso’s Blue Period</a:t>
            </a:r>
            <a:br>
              <a:rPr lang="en-US" sz="2400" dirty="0" smtClean="0">
                <a:solidFill>
                  <a:srgbClr val="0070C0"/>
                </a:solidFill>
              </a:rPr>
            </a:br>
            <a:r>
              <a:rPr lang="en-US" sz="2400" dirty="0" smtClean="0">
                <a:solidFill>
                  <a:srgbClr val="0070C0"/>
                </a:solidFill>
              </a:rPr>
              <a:t>1901-1904</a:t>
            </a:r>
            <a:endParaRPr lang="en-US" sz="2400" dirty="0">
              <a:solidFill>
                <a:srgbClr val="0070C0"/>
              </a:solidFill>
            </a:endParaRPr>
          </a:p>
        </p:txBody>
      </p:sp>
      <p:sp>
        <p:nvSpPr>
          <p:cNvPr id="4" name="Text Placeholder 3"/>
          <p:cNvSpPr>
            <a:spLocks noGrp="1"/>
          </p:cNvSpPr>
          <p:nvPr>
            <p:ph type="body" sz="half" idx="2"/>
          </p:nvPr>
        </p:nvSpPr>
        <p:spPr>
          <a:xfrm>
            <a:off x="457200" y="1435101"/>
            <a:ext cx="3008313" cy="2374899"/>
          </a:xfrm>
          <a:ln w="28575">
            <a:solidFill>
              <a:srgbClr val="00B0F0"/>
            </a:solidFill>
          </a:ln>
        </p:spPr>
        <p:txBody>
          <a:bodyPr>
            <a:normAutofit fontScale="92500" lnSpcReduction="10000"/>
          </a:bodyPr>
          <a:lstStyle/>
          <a:p>
            <a:pPr>
              <a:buFont typeface="Arial" pitchFamily="34" charset="0"/>
              <a:buChar char="•"/>
            </a:pPr>
            <a:r>
              <a:rPr lang="en-US" dirty="0" smtClean="0"/>
              <a:t>Picasso’s friend died and Picasso was poor at the time.  He also was very lonely because he was away from home.  Picasso was very sad.</a:t>
            </a:r>
          </a:p>
          <a:p>
            <a:pPr>
              <a:buFont typeface="Arial" pitchFamily="34" charset="0"/>
              <a:buChar char="•"/>
            </a:pPr>
            <a:r>
              <a:rPr lang="en-US" dirty="0" smtClean="0"/>
              <a:t>He drew beggars, prisoners and  poor people.</a:t>
            </a:r>
          </a:p>
          <a:p>
            <a:pPr>
              <a:buFont typeface="Arial" pitchFamily="34" charset="0"/>
              <a:buChar char="•"/>
            </a:pPr>
            <a:r>
              <a:rPr lang="en-US" dirty="0" smtClean="0"/>
              <a:t>He made all the faces and fingers in his paintings long and  droopy.</a:t>
            </a:r>
          </a:p>
          <a:p>
            <a:pPr>
              <a:buFont typeface="Arial" pitchFamily="34" charset="0"/>
              <a:buChar char="•"/>
            </a:pPr>
            <a:r>
              <a:rPr lang="en-US" dirty="0" smtClean="0"/>
              <a:t>He used mostly the </a:t>
            </a:r>
            <a:r>
              <a:rPr lang="en-US" dirty="0" smtClean="0">
                <a:solidFill>
                  <a:srgbClr val="FF0000"/>
                </a:solidFill>
              </a:rPr>
              <a:t>co</a:t>
            </a:r>
            <a:r>
              <a:rPr lang="en-US" dirty="0" smtClean="0">
                <a:solidFill>
                  <a:srgbClr val="00B0F0"/>
                </a:solidFill>
              </a:rPr>
              <a:t>lo</a:t>
            </a:r>
            <a:r>
              <a:rPr lang="en-US" dirty="0" smtClean="0">
                <a:solidFill>
                  <a:srgbClr val="00B050"/>
                </a:solidFill>
              </a:rPr>
              <a:t>rs</a:t>
            </a:r>
            <a:r>
              <a:rPr lang="en-US" dirty="0" smtClean="0">
                <a:solidFill>
                  <a:srgbClr val="005696"/>
                </a:solidFill>
              </a:rPr>
              <a:t> </a:t>
            </a:r>
            <a:r>
              <a:rPr lang="en-US" dirty="0" smtClean="0">
                <a:solidFill>
                  <a:schemeClr val="accent5">
                    <a:lumMod val="75000"/>
                  </a:schemeClr>
                </a:solidFill>
              </a:rPr>
              <a:t>blue</a:t>
            </a:r>
            <a:r>
              <a:rPr lang="en-US" dirty="0" smtClean="0">
                <a:solidFill>
                  <a:srgbClr val="005696"/>
                </a:solidFill>
              </a:rPr>
              <a:t> </a:t>
            </a:r>
            <a:r>
              <a:rPr lang="en-US" dirty="0" smtClean="0"/>
              <a:t>&amp; </a:t>
            </a:r>
            <a:r>
              <a:rPr lang="en-US" dirty="0" smtClean="0">
                <a:solidFill>
                  <a:srgbClr val="00B050"/>
                </a:solidFill>
              </a:rPr>
              <a:t>green</a:t>
            </a:r>
            <a:r>
              <a:rPr lang="en-US" dirty="0" smtClean="0"/>
              <a:t>.         </a:t>
            </a:r>
          </a:p>
          <a:p>
            <a:endParaRPr lang="en-US" dirty="0" smtClean="0"/>
          </a:p>
          <a:p>
            <a:r>
              <a:rPr lang="en-US" dirty="0" smtClean="0"/>
              <a:t> </a:t>
            </a:r>
          </a:p>
          <a:p>
            <a:endParaRPr lang="en-US" dirty="0"/>
          </a:p>
        </p:txBody>
      </p:sp>
      <p:pic>
        <p:nvPicPr>
          <p:cNvPr id="5" name="Picture 2"/>
          <p:cNvPicPr>
            <a:picLocks noGrp="1" noChangeAspect="1" noChangeArrowheads="1"/>
          </p:cNvPicPr>
          <p:nvPr>
            <p:ph idx="1"/>
          </p:nvPr>
        </p:nvPicPr>
        <p:blipFill>
          <a:blip r:embed="rId2" cstate="print"/>
          <a:srcRect/>
          <a:stretch>
            <a:fillRect/>
          </a:stretch>
        </p:blipFill>
        <p:spPr bwMode="auto">
          <a:xfrm>
            <a:off x="3575050" y="556283"/>
            <a:ext cx="5111750" cy="5286647"/>
          </a:xfrm>
          <a:prstGeom prst="rect">
            <a:avLst/>
          </a:prstGeom>
          <a:noFill/>
          <a:ln w="9525">
            <a:noFill/>
            <a:miter lim="800000"/>
            <a:headEnd/>
            <a:tailEnd/>
          </a:ln>
        </p:spPr>
      </p:pic>
      <p:sp>
        <p:nvSpPr>
          <p:cNvPr id="8" name="Rectangle 7"/>
          <p:cNvSpPr/>
          <p:nvPr/>
        </p:nvSpPr>
        <p:spPr>
          <a:xfrm>
            <a:off x="457200" y="4398942"/>
            <a:ext cx="2819400" cy="2031325"/>
          </a:xfrm>
          <a:prstGeom prst="rect">
            <a:avLst/>
          </a:prstGeom>
          <a:ln w="28575">
            <a:solidFill>
              <a:srgbClr val="00B0F0"/>
            </a:solidFill>
          </a:ln>
        </p:spPr>
        <p:txBody>
          <a:bodyPr wrap="square">
            <a:spAutoFit/>
          </a:bodyPr>
          <a:lstStyle/>
          <a:p>
            <a:r>
              <a:rPr lang="en-US" sz="1400" b="1" dirty="0" smtClean="0"/>
              <a:t>Breakfast of a Blind Man</a:t>
            </a:r>
            <a:r>
              <a:rPr lang="en-US" sz="1400" dirty="0" smtClean="0"/>
              <a:t>, 1903</a:t>
            </a:r>
            <a:br>
              <a:rPr lang="en-US" sz="1400" dirty="0" smtClean="0"/>
            </a:br>
            <a:r>
              <a:rPr lang="en-US" sz="1400" dirty="0" smtClean="0"/>
              <a:t>in the Metropolitan Museum of Art, New York City</a:t>
            </a:r>
          </a:p>
          <a:p>
            <a:endParaRPr lang="en-US" sz="1400" dirty="0" smtClean="0"/>
          </a:p>
          <a:p>
            <a:r>
              <a:rPr lang="en-US" sz="1400" dirty="0" smtClean="0"/>
              <a:t>I like this piece because of the way he shows the shadows.  This painting makes me feel lonely.</a:t>
            </a:r>
          </a:p>
          <a:p>
            <a:endParaRPr lang="en-US" sz="1400" dirty="0" smtClean="0"/>
          </a:p>
          <a:p>
            <a:endParaRPr lang="en-US" sz="1400" dirty="0"/>
          </a:p>
        </p:txBody>
      </p:sp>
    </p:spTree>
  </p:cSld>
  <p:clrMapOvr>
    <a:masterClrMapping/>
  </p:clrMapOvr>
  <p:transition>
    <p:comb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US" sz="2400" dirty="0" smtClean="0">
                <a:solidFill>
                  <a:srgbClr val="FF3399"/>
                </a:solidFill>
              </a:rPr>
              <a:t>Picasso’s Rose Period      </a:t>
            </a:r>
            <a:br>
              <a:rPr lang="en-US" sz="2400" dirty="0" smtClean="0">
                <a:solidFill>
                  <a:srgbClr val="FF3399"/>
                </a:solidFill>
              </a:rPr>
            </a:br>
            <a:r>
              <a:rPr lang="en-US" sz="2400" dirty="0" smtClean="0">
                <a:solidFill>
                  <a:srgbClr val="FF3399"/>
                </a:solidFill>
              </a:rPr>
              <a:t>1904-1906 </a:t>
            </a:r>
            <a:endParaRPr lang="en-US" sz="2400" dirty="0">
              <a:solidFill>
                <a:srgbClr val="FF3399"/>
              </a:solidFill>
            </a:endParaRPr>
          </a:p>
        </p:txBody>
      </p:sp>
      <p:sp>
        <p:nvSpPr>
          <p:cNvPr id="4" name="Text Placeholder 3"/>
          <p:cNvSpPr>
            <a:spLocks noGrp="1"/>
          </p:cNvSpPr>
          <p:nvPr>
            <p:ph type="body" sz="half" idx="2"/>
          </p:nvPr>
        </p:nvSpPr>
        <p:spPr>
          <a:xfrm>
            <a:off x="457200" y="1435101"/>
            <a:ext cx="3008313" cy="2070100"/>
          </a:xfrm>
          <a:ln w="28575">
            <a:solidFill>
              <a:srgbClr val="00B0F0"/>
            </a:solidFill>
          </a:ln>
        </p:spPr>
        <p:txBody>
          <a:bodyPr/>
          <a:lstStyle/>
          <a:p>
            <a:pPr>
              <a:buFont typeface="Arial" pitchFamily="34" charset="0"/>
              <a:buChar char="•"/>
            </a:pPr>
            <a:r>
              <a:rPr lang="en-US" dirty="0" smtClean="0"/>
              <a:t>After his blue period, Picasso moved to Paris.  He was surrounded by artists, he fell in love and his mood changed from sad to happy.  </a:t>
            </a:r>
          </a:p>
          <a:p>
            <a:pPr>
              <a:buFont typeface="Arial" pitchFamily="34" charset="0"/>
              <a:buChar char="•"/>
            </a:pPr>
            <a:r>
              <a:rPr lang="en-US" dirty="0" smtClean="0"/>
              <a:t>He liked to paint acrobats and circus people with their pets.     </a:t>
            </a:r>
          </a:p>
          <a:p>
            <a:pPr>
              <a:buFont typeface="Arial" pitchFamily="34" charset="0"/>
              <a:buChar char="•"/>
            </a:pPr>
            <a:r>
              <a:rPr lang="en-US" dirty="0" smtClean="0"/>
              <a:t>He used mostly</a:t>
            </a:r>
            <a:r>
              <a:rPr lang="en-US" dirty="0" smtClean="0">
                <a:solidFill>
                  <a:schemeClr val="accent6">
                    <a:lumMod val="75000"/>
                  </a:schemeClr>
                </a:solidFill>
              </a:rPr>
              <a:t> orange</a:t>
            </a:r>
            <a:r>
              <a:rPr lang="en-US" dirty="0" smtClean="0"/>
              <a:t>,</a:t>
            </a:r>
            <a:r>
              <a:rPr lang="en-US" dirty="0" smtClean="0">
                <a:solidFill>
                  <a:srgbClr val="FF0000"/>
                </a:solidFill>
              </a:rPr>
              <a:t> red </a:t>
            </a:r>
            <a:r>
              <a:rPr lang="en-US" dirty="0" smtClean="0"/>
              <a:t>and</a:t>
            </a:r>
            <a:r>
              <a:rPr lang="en-US" dirty="0" smtClean="0">
                <a:solidFill>
                  <a:srgbClr val="FF3399"/>
                </a:solidFill>
              </a:rPr>
              <a:t> rose </a:t>
            </a:r>
            <a:r>
              <a:rPr lang="en-US" dirty="0" smtClean="0"/>
              <a:t>paint in his pictures.</a:t>
            </a:r>
            <a:endParaRPr 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3575050" y="859004"/>
            <a:ext cx="5277374" cy="4855996"/>
          </a:xfrm>
          <a:prstGeom prst="rect">
            <a:avLst/>
          </a:prstGeom>
          <a:noFill/>
          <a:ln w="9525">
            <a:noFill/>
            <a:miter lim="800000"/>
            <a:headEnd/>
            <a:tailEnd/>
          </a:ln>
        </p:spPr>
      </p:pic>
      <p:sp>
        <p:nvSpPr>
          <p:cNvPr id="6" name="Rectangle 5"/>
          <p:cNvSpPr/>
          <p:nvPr/>
        </p:nvSpPr>
        <p:spPr>
          <a:xfrm>
            <a:off x="457200" y="4191000"/>
            <a:ext cx="2971800" cy="1600438"/>
          </a:xfrm>
          <a:prstGeom prst="rect">
            <a:avLst/>
          </a:prstGeom>
          <a:ln w="28575">
            <a:solidFill>
              <a:srgbClr val="00B0F0"/>
            </a:solidFill>
          </a:ln>
        </p:spPr>
        <p:txBody>
          <a:bodyPr wrap="square">
            <a:spAutoFit/>
          </a:bodyPr>
          <a:lstStyle/>
          <a:p>
            <a:r>
              <a:rPr lang="en-US" sz="1400" b="1" dirty="0" smtClean="0"/>
              <a:t>Family of Saltimbanques</a:t>
            </a:r>
            <a:r>
              <a:rPr lang="en-US" sz="1400" dirty="0" smtClean="0"/>
              <a:t>, 1905</a:t>
            </a:r>
            <a:br>
              <a:rPr lang="en-US" sz="1400" dirty="0" smtClean="0"/>
            </a:br>
            <a:r>
              <a:rPr lang="en-US" sz="1400" dirty="0" smtClean="0"/>
              <a:t>in the National Gallery of Art in Washington, D.C.</a:t>
            </a:r>
          </a:p>
          <a:p>
            <a:endParaRPr lang="en-US" sz="1400" dirty="0" smtClean="0"/>
          </a:p>
          <a:p>
            <a:r>
              <a:rPr lang="en-US" sz="1400" dirty="0" smtClean="0"/>
              <a:t>I like that he uses </a:t>
            </a:r>
            <a:r>
              <a:rPr lang="en-US" sz="1400" dirty="0" smtClean="0">
                <a:solidFill>
                  <a:srgbClr val="00B050"/>
                </a:solidFill>
              </a:rPr>
              <a:t>dark</a:t>
            </a:r>
            <a:r>
              <a:rPr lang="en-US" sz="1400" dirty="0" smtClean="0"/>
              <a:t> and</a:t>
            </a:r>
            <a:r>
              <a:rPr lang="en-US" sz="1400" dirty="0" smtClean="0">
                <a:solidFill>
                  <a:srgbClr val="92D050"/>
                </a:solidFill>
              </a:rPr>
              <a:t> light </a:t>
            </a:r>
            <a:r>
              <a:rPr lang="en-US" sz="1400" dirty="0" smtClean="0">
                <a:solidFill>
                  <a:srgbClr val="FF0000"/>
                </a:solidFill>
              </a:rPr>
              <a:t>co</a:t>
            </a:r>
            <a:r>
              <a:rPr lang="en-US" sz="1400" dirty="0" smtClean="0">
                <a:solidFill>
                  <a:srgbClr val="00B0F0"/>
                </a:solidFill>
              </a:rPr>
              <a:t>lo</a:t>
            </a:r>
            <a:r>
              <a:rPr lang="en-US" sz="1400" dirty="0" smtClean="0">
                <a:solidFill>
                  <a:srgbClr val="00B050"/>
                </a:solidFill>
              </a:rPr>
              <a:t>rs</a:t>
            </a:r>
            <a:r>
              <a:rPr lang="en-US" sz="1400" dirty="0" smtClean="0"/>
              <a:t> at the same time. </a:t>
            </a:r>
          </a:p>
          <a:p>
            <a:endParaRPr lang="en-US" sz="1400" dirty="0"/>
          </a:p>
        </p:txBody>
      </p:sp>
    </p:spTree>
  </p:cSld>
  <p:clrMapOvr>
    <a:masterClrMapping/>
  </p:clrMapOvr>
  <p:transition>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US" sz="4800" b="0" dirty="0" smtClean="0"/>
              <a:t>Cubism  </a:t>
            </a:r>
            <a:br>
              <a:rPr lang="en-US" sz="4800" b="0" dirty="0" smtClean="0"/>
            </a:br>
            <a:r>
              <a:rPr lang="en-US" b="0" dirty="0" smtClean="0"/>
              <a:t>1907</a:t>
            </a:r>
            <a:endParaRPr lang="en-US" sz="4800" b="0" dirty="0"/>
          </a:p>
        </p:txBody>
      </p:sp>
      <p:sp>
        <p:nvSpPr>
          <p:cNvPr id="4" name="Text Placeholder 3"/>
          <p:cNvSpPr>
            <a:spLocks noGrp="1"/>
          </p:cNvSpPr>
          <p:nvPr>
            <p:ph type="body" sz="half" idx="2"/>
          </p:nvPr>
        </p:nvSpPr>
        <p:spPr>
          <a:xfrm>
            <a:off x="457200" y="1435101"/>
            <a:ext cx="3008313" cy="3213100"/>
          </a:xfrm>
          <a:ln w="28575">
            <a:solidFill>
              <a:srgbClr val="00B0F0"/>
            </a:solidFill>
          </a:ln>
        </p:spPr>
        <p:txBody>
          <a:bodyPr>
            <a:normAutofit/>
          </a:bodyPr>
          <a:lstStyle/>
          <a:p>
            <a:pPr>
              <a:buFont typeface="Arial" pitchFamily="34" charset="0"/>
              <a:buChar char="•"/>
            </a:pPr>
            <a:r>
              <a:rPr lang="en-US" dirty="0" smtClean="0"/>
              <a:t>Picasso liked to change and was bored with doing ordinary paintings and wanted to try different things.  He wanted to show things different ways.    </a:t>
            </a:r>
          </a:p>
          <a:p>
            <a:pPr>
              <a:buFont typeface="Arial" pitchFamily="34" charset="0"/>
              <a:buChar char="•"/>
            </a:pPr>
            <a:r>
              <a:rPr lang="en-US" dirty="0" smtClean="0"/>
              <a:t>In 1907 Picasso invented Cubism with Gorges Braque.       </a:t>
            </a:r>
          </a:p>
          <a:p>
            <a:pPr>
              <a:buFont typeface="Arial" pitchFamily="34" charset="0"/>
              <a:buChar char="•"/>
            </a:pPr>
            <a:r>
              <a:rPr lang="en-US" dirty="0" smtClean="0"/>
              <a:t>They painted objects that looked broken-up and made it look like lots of squares and triangles assembled together.                      </a:t>
            </a:r>
          </a:p>
          <a:p>
            <a:pPr>
              <a:buFont typeface="Arial" pitchFamily="34" charset="0"/>
              <a:buChar char="•"/>
            </a:pPr>
            <a:r>
              <a:rPr lang="en-US" dirty="0" smtClean="0"/>
              <a:t>A lot of people didn’t understand Cubism.  Do you like Cubism?</a:t>
            </a:r>
          </a:p>
        </p:txBody>
      </p:sp>
      <p:pic>
        <p:nvPicPr>
          <p:cNvPr id="3074" name="Picture 2"/>
          <p:cNvPicPr>
            <a:picLocks noGrp="1" noChangeAspect="1" noChangeArrowheads="1"/>
          </p:cNvPicPr>
          <p:nvPr>
            <p:ph idx="1"/>
          </p:nvPr>
        </p:nvPicPr>
        <p:blipFill>
          <a:blip r:embed="rId2" cstate="print"/>
          <a:srcRect/>
          <a:stretch>
            <a:fillRect/>
          </a:stretch>
        </p:blipFill>
        <p:spPr bwMode="auto">
          <a:xfrm>
            <a:off x="4168775" y="1442244"/>
            <a:ext cx="3924300" cy="3514725"/>
          </a:xfrm>
          <a:prstGeom prst="rect">
            <a:avLst/>
          </a:prstGeom>
          <a:noFill/>
          <a:ln w="9525">
            <a:noFill/>
            <a:miter lim="800000"/>
            <a:headEnd/>
            <a:tailEnd/>
          </a:ln>
        </p:spPr>
      </p:pic>
      <p:sp>
        <p:nvSpPr>
          <p:cNvPr id="9" name="Rectangle 8"/>
          <p:cNvSpPr/>
          <p:nvPr/>
        </p:nvSpPr>
        <p:spPr>
          <a:xfrm>
            <a:off x="4114800" y="5042118"/>
            <a:ext cx="4114800" cy="1384995"/>
          </a:xfrm>
          <a:prstGeom prst="rect">
            <a:avLst/>
          </a:prstGeom>
          <a:ln w="28575">
            <a:solidFill>
              <a:srgbClr val="00B0F0"/>
            </a:solidFill>
          </a:ln>
        </p:spPr>
        <p:txBody>
          <a:bodyPr wrap="square">
            <a:spAutoFit/>
          </a:bodyPr>
          <a:lstStyle/>
          <a:p>
            <a:r>
              <a:rPr lang="en-US" sz="1400" b="1" dirty="0" smtClean="0"/>
              <a:t> Three Musicians, 1921</a:t>
            </a:r>
          </a:p>
          <a:p>
            <a:r>
              <a:rPr lang="en-US" sz="1400" dirty="0" smtClean="0"/>
              <a:t>in the Museum of Modern Art  in New York City    </a:t>
            </a:r>
          </a:p>
          <a:p>
            <a:endParaRPr lang="en-US" sz="1400" dirty="0" smtClean="0"/>
          </a:p>
          <a:p>
            <a:r>
              <a:rPr lang="en-US" sz="1400" dirty="0" smtClean="0"/>
              <a:t>I like that you can see the instruments but it’s still Cubism.</a:t>
            </a:r>
          </a:p>
          <a:p>
            <a:endParaRPr lang="en-US" sz="1400" dirty="0" smtClean="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1828800" cy="1600200"/>
          </a:xfrm>
          <a:ln w="28575">
            <a:solidFill>
              <a:srgbClr val="00B0F0"/>
            </a:solidFill>
          </a:ln>
        </p:spPr>
        <p:txBody>
          <a:bodyPr anchor="t">
            <a:normAutofit/>
          </a:bodyPr>
          <a:lstStyle/>
          <a:p>
            <a:r>
              <a:rPr lang="en-US" dirty="0" smtClean="0"/>
              <a:t>Guernica, </a:t>
            </a:r>
            <a:br>
              <a:rPr lang="en-US" dirty="0" smtClean="0"/>
            </a:br>
            <a:r>
              <a:rPr lang="en-US" b="0" dirty="0" smtClean="0"/>
              <a:t>1937</a:t>
            </a:r>
            <a:r>
              <a:rPr lang="en-US" dirty="0" smtClean="0"/>
              <a:t> </a:t>
            </a:r>
            <a:br>
              <a:rPr lang="en-US" dirty="0" smtClean="0"/>
            </a:br>
            <a:r>
              <a:rPr lang="en-US" b="0" dirty="0" smtClean="0"/>
              <a:t>in Reina Sofía, Madrid, Spain</a:t>
            </a:r>
            <a:endParaRPr lang="en-US" b="0" dirty="0"/>
          </a:p>
        </p:txBody>
      </p:sp>
      <p:sp>
        <p:nvSpPr>
          <p:cNvPr id="4" name="Text Placeholder 3"/>
          <p:cNvSpPr>
            <a:spLocks noGrp="1"/>
          </p:cNvSpPr>
          <p:nvPr>
            <p:ph type="body" sz="half" idx="2"/>
          </p:nvPr>
        </p:nvSpPr>
        <p:spPr>
          <a:xfrm>
            <a:off x="2667000" y="304800"/>
            <a:ext cx="5715000" cy="1371600"/>
          </a:xfrm>
          <a:noFill/>
          <a:ln w="28575">
            <a:solidFill>
              <a:srgbClr val="00B0F0"/>
            </a:solidFill>
          </a:ln>
        </p:spPr>
        <p:txBody>
          <a:bodyPr/>
          <a:lstStyle/>
          <a:p>
            <a:r>
              <a:rPr lang="en-US" dirty="0" smtClean="0"/>
              <a:t> The Nazis bombed Guernica and killed lots of people.  Picasso was very mad, so he painted Guernica to show people how terrible war was.</a:t>
            </a:r>
          </a:p>
          <a:p>
            <a:r>
              <a:rPr lang="en-US" dirty="0" smtClean="0"/>
              <a:t>Picasso made it a very big painting - it was 12 ft. high by 26 ft. long.  He made it so big to be able to fit all his anger.  He used black, white and gray paint because it was a serious painting. </a:t>
            </a:r>
            <a:endParaRPr lang="en-US" dirty="0"/>
          </a:p>
        </p:txBody>
      </p:sp>
      <p:pic>
        <p:nvPicPr>
          <p:cNvPr id="10" name="Picture Placeholder 9"/>
          <p:cNvPicPr>
            <a:picLocks noGrp="1"/>
          </p:cNvPicPr>
          <p:nvPr>
            <p:ph type="pic" idx="1"/>
          </p:nvPr>
        </p:nvPicPr>
        <p:blipFill>
          <a:blip r:embed="rId3" cstate="print"/>
          <a:srcRect t="3326" b="3326"/>
          <a:stretch>
            <a:fillRect/>
          </a:stretch>
        </p:blipFill>
        <p:spPr bwMode="auto">
          <a:xfrm>
            <a:off x="609600" y="2514600"/>
            <a:ext cx="7848600" cy="3425825"/>
          </a:xfrm>
          <a:prstGeom prst="rect">
            <a:avLst/>
          </a:prstGeom>
          <a:noFill/>
          <a:ln w="9525">
            <a:noFill/>
            <a:miter lim="800000"/>
            <a:headEnd/>
            <a:tailEnd/>
          </a:ln>
        </p:spPr>
      </p:pic>
    </p:spTree>
  </p:cSld>
  <p:clrMapOvr>
    <a:masterClrMapping/>
  </p:clrMapOvr>
  <p:transition>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en-US" sz="3600" dirty="0" smtClean="0"/>
              <a:t>Why is Picasso so important?</a:t>
            </a:r>
            <a:endParaRPr lang="en-US" sz="3600" dirty="0"/>
          </a:p>
        </p:txBody>
      </p:sp>
      <p:sp>
        <p:nvSpPr>
          <p:cNvPr id="3" name="Content Placeholder 2"/>
          <p:cNvSpPr>
            <a:spLocks noGrp="1"/>
          </p:cNvSpPr>
          <p:nvPr>
            <p:ph idx="1"/>
          </p:nvPr>
        </p:nvSpPr>
        <p:spPr>
          <a:xfrm rot="10800000" flipH="1" flipV="1">
            <a:off x="381000" y="1447800"/>
            <a:ext cx="8382000" cy="3581400"/>
          </a:xfrm>
          <a:noFill/>
          <a:ln w="28575">
            <a:solidFill>
              <a:srgbClr val="00B0F0"/>
            </a:solidFill>
          </a:ln>
        </p:spPr>
        <p:txBody>
          <a:bodyPr numCol="1" spcCol="0">
            <a:normAutofit/>
          </a:bodyPr>
          <a:lstStyle/>
          <a:p>
            <a:pPr algn="just"/>
            <a:r>
              <a:rPr lang="en-US" sz="2800" dirty="0" smtClean="0"/>
              <a:t>Picasso created Cubism with his friend, Gorges Braque.  It was a different way of looking and painting things for the first time.         </a:t>
            </a:r>
          </a:p>
          <a:p>
            <a:pPr algn="just"/>
            <a:r>
              <a:rPr lang="en-US" sz="2800" dirty="0" smtClean="0"/>
              <a:t>He was the first person to make 3D paintings by gluing things on his canvases.   </a:t>
            </a:r>
          </a:p>
          <a:p>
            <a:pPr algn="just">
              <a:buNone/>
            </a:pPr>
            <a:r>
              <a:rPr lang="en-US" sz="2800" dirty="0" smtClean="0"/>
              <a:t>                          </a:t>
            </a:r>
          </a:p>
          <a:p>
            <a:pPr>
              <a:buNone/>
            </a:pPr>
            <a:endParaRPr lang="en-US" dirty="0" smtClean="0"/>
          </a:p>
        </p:txBody>
      </p:sp>
    </p:spTree>
  </p:cSld>
  <p:clrMapOvr>
    <a:masterClrMapping/>
  </p:clrMapOvr>
  <p:transition>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524000"/>
          </a:xfrm>
        </p:spPr>
        <p:txBody>
          <a:bodyPr/>
          <a:lstStyle/>
          <a:p>
            <a:r>
              <a:rPr lang="en-US" dirty="0" smtClean="0"/>
              <a:t>My favorite facts about Picasso</a:t>
            </a:r>
            <a:endParaRPr lang="en-US" dirty="0"/>
          </a:p>
        </p:txBody>
      </p:sp>
      <p:sp>
        <p:nvSpPr>
          <p:cNvPr id="3" name="Content Placeholder 2"/>
          <p:cNvSpPr txBox="1">
            <a:spLocks/>
          </p:cNvSpPr>
          <p:nvPr/>
        </p:nvSpPr>
        <p:spPr>
          <a:xfrm rot="10800000" flipH="1" flipV="1">
            <a:off x="381000" y="1066800"/>
            <a:ext cx="8382000" cy="5638800"/>
          </a:xfrm>
          <a:prstGeom prst="rect">
            <a:avLst/>
          </a:prstGeom>
          <a:noFill/>
          <a:ln w="28575">
            <a:solidFill>
              <a:srgbClr val="00B0F0"/>
            </a:solidFill>
          </a:ln>
        </p:spPr>
        <p:txBody>
          <a:bodyPr numCol="1" spc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Picasso’s full name has twenty-three</a:t>
            </a:r>
            <a:r>
              <a:rPr kumimoji="0" lang="en-US" sz="2800" b="0" i="0" u="none" strike="noStrike" kern="1200" cap="none" spc="0" normalizeH="0" noProof="0" dirty="0" smtClean="0">
                <a:ln>
                  <a:noFill/>
                </a:ln>
                <a:solidFill>
                  <a:schemeClr val="tx1"/>
                </a:solidFill>
                <a:effectLst/>
                <a:uLnTx/>
                <a:uFillTx/>
                <a:latin typeface="+mn-lt"/>
                <a:ea typeface="+mn-ea"/>
                <a:cs typeface="+mn-cs"/>
              </a:rPr>
              <a:t> words!</a:t>
            </a:r>
            <a:endParaRPr kumimoji="0" lang="en-US" b="0" i="0" u="none" strike="noStrike" kern="1200" cap="none" spc="0" normalizeH="0" noProof="0" dirty="0" smtClean="0">
              <a:ln>
                <a:noFill/>
              </a:ln>
              <a:solidFill>
                <a:schemeClr val="tx1"/>
              </a:solidFill>
              <a:effectLst/>
              <a:uLnTx/>
              <a:uFillTx/>
              <a:latin typeface="+mn-lt"/>
              <a:ea typeface="+mn-ea"/>
              <a:cs typeface="+mn-cs"/>
            </a:endParaRPr>
          </a:p>
          <a:p>
            <a:pPr marL="342900" lvl="0" indent="-342900">
              <a:spcBef>
                <a:spcPct val="20000"/>
              </a:spcBef>
              <a:defRPr/>
            </a:pPr>
            <a:r>
              <a:rPr lang="es-ES" dirty="0" smtClean="0"/>
              <a:t>           </a:t>
            </a:r>
            <a:r>
              <a:rPr lang="es-ES" dirty="0" smtClean="0"/>
              <a:t>Pablo Diego José Francisco de Paula Juan Nepomuceno María de los Remedios </a:t>
            </a:r>
          </a:p>
          <a:p>
            <a:pPr marL="342900" lvl="0" indent="-342900">
              <a:spcBef>
                <a:spcPct val="20000"/>
              </a:spcBef>
              <a:defRPr/>
            </a:pPr>
            <a:r>
              <a:rPr lang="es-ES" smtClean="0"/>
              <a:t>     </a:t>
            </a:r>
            <a:r>
              <a:rPr lang="es-ES" smtClean="0"/>
              <a:t>      Cipriano </a:t>
            </a:r>
            <a:r>
              <a:rPr lang="es-ES" dirty="0" smtClean="0"/>
              <a:t>de la Santísima Trinidad </a:t>
            </a:r>
            <a:r>
              <a:rPr lang="es-ES" dirty="0" err="1" smtClean="0"/>
              <a:t>Martyr</a:t>
            </a:r>
            <a:r>
              <a:rPr lang="es-ES" dirty="0" smtClean="0"/>
              <a:t> Patricio </a:t>
            </a:r>
            <a:r>
              <a:rPr lang="es-ES" dirty="0" err="1" smtClean="0"/>
              <a:t>Clito</a:t>
            </a:r>
            <a:r>
              <a:rPr lang="es-ES" dirty="0" smtClean="0"/>
              <a:t> Ruíz y </a:t>
            </a:r>
            <a:r>
              <a:rPr lang="es-ES" dirty="0" smtClean="0"/>
              <a:t>Picasso</a:t>
            </a:r>
            <a:endParaRPr kumimoji="0" lang="en-US"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baseline="0" dirty="0" smtClean="0"/>
              <a:t>His</a:t>
            </a:r>
            <a:r>
              <a:rPr lang="en-US" sz="2800" dirty="0" smtClean="0"/>
              <a:t> first word was “piz”, short for pencil in Spanish!</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Picasso lived in La Coru</a:t>
            </a:r>
            <a:r>
              <a:rPr kumimoji="0" lang="es-AR" sz="2800" b="0" i="0" u="none" strike="noStrike" kern="1200" cap="none" spc="0" normalizeH="0" baseline="0" dirty="0" smtClean="0">
                <a:ln>
                  <a:noFill/>
                </a:ln>
                <a:solidFill>
                  <a:schemeClr val="tx1"/>
                </a:solidFill>
                <a:effectLst/>
                <a:uLnTx/>
                <a:uFillTx/>
                <a:latin typeface="+mn-lt"/>
                <a:ea typeface="+mn-ea"/>
                <a:cs typeface="+mn-cs"/>
              </a:rPr>
              <a:t>ñ</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a:t>
            </a:r>
            <a:r>
              <a:rPr kumimoji="0" lang="en-US" sz="2800" b="0" i="0" u="none" strike="noStrike" kern="1200" cap="none" spc="0" normalizeH="0" noProof="0" dirty="0" smtClean="0">
                <a:ln>
                  <a:noFill/>
                </a:ln>
                <a:solidFill>
                  <a:schemeClr val="tx1"/>
                </a:solidFill>
                <a:effectLst/>
                <a:uLnTx/>
                <a:uFillTx/>
                <a:latin typeface="+mn-lt"/>
                <a:ea typeface="+mn-ea"/>
                <a:cs typeface="+mn-cs"/>
              </a:rPr>
              <a:t> and my family is from there!</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In school, Picasso</a:t>
            </a:r>
            <a:r>
              <a:rPr kumimoji="0" lang="en-US" sz="2800" b="0" i="0" u="none" strike="noStrike" kern="1200" cap="none" spc="0" normalizeH="0" noProof="0" dirty="0" smtClean="0">
                <a:ln>
                  <a:noFill/>
                </a:ln>
                <a:solidFill>
                  <a:schemeClr val="tx1"/>
                </a:solidFill>
                <a:effectLst/>
                <a:uLnTx/>
                <a:uFillTx/>
                <a:latin typeface="+mn-lt"/>
                <a:ea typeface="+mn-ea"/>
                <a:cs typeface="+mn-cs"/>
              </a:rPr>
              <a:t> made a bird out of an equation in his math book.</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TextBox 5"/>
          <p:cNvSpPr txBox="1"/>
          <p:nvPr/>
        </p:nvSpPr>
        <p:spPr>
          <a:xfrm>
            <a:off x="2057400" y="3810000"/>
            <a:ext cx="5257800" cy="369332"/>
          </a:xfrm>
          <a:prstGeom prst="rect">
            <a:avLst/>
          </a:prstGeom>
          <a:noFill/>
        </p:spPr>
        <p:txBody>
          <a:bodyPr wrap="square" rtlCol="0">
            <a:spAutoFit/>
          </a:bodyPr>
          <a:lstStyle/>
          <a:p>
            <a:endParaRPr lang="en-US" dirty="0"/>
          </a:p>
        </p:txBody>
      </p:sp>
      <p:pic>
        <p:nvPicPr>
          <p:cNvPr id="8" name="Picture 2"/>
          <p:cNvPicPr>
            <a:picLocks noChangeAspect="1" noChangeArrowheads="1"/>
          </p:cNvPicPr>
          <p:nvPr/>
        </p:nvPicPr>
        <p:blipFill>
          <a:blip r:embed="rId2" cstate="print"/>
          <a:srcRect/>
          <a:stretch>
            <a:fillRect/>
          </a:stretch>
        </p:blipFill>
        <p:spPr bwMode="auto">
          <a:xfrm rot="5400000">
            <a:off x="3843337" y="3319463"/>
            <a:ext cx="2371726" cy="39624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4747</TotalTime>
  <Words>511</Words>
  <Application>Microsoft Office PowerPoint</Application>
  <PresentationFormat>On-screen Show (4:3)</PresentationFormat>
  <Paragraphs>52</Paragraphs>
  <Slides>8</Slides>
  <Notes>2</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                Pablo Picasso                                                     October 25, 1881 – April 8, 1973                                           </vt:lpstr>
      <vt:lpstr>Picasso’s Early Life</vt:lpstr>
      <vt:lpstr>Picasso’s Blue Period 1901-1904</vt:lpstr>
      <vt:lpstr>Picasso’s Rose Period       1904-1906 </vt:lpstr>
      <vt:lpstr>Cubism   1907</vt:lpstr>
      <vt:lpstr>Guernica,  1937  in Reina Sofía, Madrid, Spain</vt:lpstr>
      <vt:lpstr>Why is Picasso so important?</vt:lpstr>
      <vt:lpstr>My favorite facts about Picasso</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Pablo Picasso</dc:title>
  <dc:creator>Maria</dc:creator>
  <cp:lastModifiedBy>Maria</cp:lastModifiedBy>
  <cp:revision>54</cp:revision>
  <dcterms:created xsi:type="dcterms:W3CDTF">2012-11-01T16:40:40Z</dcterms:created>
  <dcterms:modified xsi:type="dcterms:W3CDTF">2012-11-15T18:53:26Z</dcterms:modified>
</cp:coreProperties>
</file>